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B0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B9899-B8EB-4777-8868-C3E1605EF7F9}" type="datetimeFigureOut">
              <a:rPr lang="it-IT" smtClean="0"/>
              <a:t>29/11/2015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18FB-E40B-4CEF-93DA-67B52D01C5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447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B9899-B8EB-4777-8868-C3E1605EF7F9}" type="datetimeFigureOut">
              <a:rPr lang="it-IT" smtClean="0"/>
              <a:t>29/11/2015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18FB-E40B-4CEF-93DA-67B52D01C5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2999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B9899-B8EB-4777-8868-C3E1605EF7F9}" type="datetimeFigureOut">
              <a:rPr lang="it-IT" smtClean="0"/>
              <a:t>29/11/2015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18FB-E40B-4CEF-93DA-67B52D01C5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5287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B9899-B8EB-4777-8868-C3E1605EF7F9}" type="datetimeFigureOut">
              <a:rPr lang="it-IT" smtClean="0"/>
              <a:t>29/11/2015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18FB-E40B-4CEF-93DA-67B52D01C5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8252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B9899-B8EB-4777-8868-C3E1605EF7F9}" type="datetimeFigureOut">
              <a:rPr lang="it-IT" smtClean="0"/>
              <a:t>29/11/2015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18FB-E40B-4CEF-93DA-67B52D01C5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0857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B9899-B8EB-4777-8868-C3E1605EF7F9}" type="datetimeFigureOut">
              <a:rPr lang="it-IT" smtClean="0"/>
              <a:t>29/11/2015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18FB-E40B-4CEF-93DA-67B52D01C5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819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B9899-B8EB-4777-8868-C3E1605EF7F9}" type="datetimeFigureOut">
              <a:rPr lang="it-IT" smtClean="0"/>
              <a:t>29/11/2015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18FB-E40B-4CEF-93DA-67B52D01C5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5484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B9899-B8EB-4777-8868-C3E1605EF7F9}" type="datetimeFigureOut">
              <a:rPr lang="it-IT" smtClean="0"/>
              <a:t>29/11/2015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18FB-E40B-4CEF-93DA-67B52D01C5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5833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B9899-B8EB-4777-8868-C3E1605EF7F9}" type="datetimeFigureOut">
              <a:rPr lang="it-IT" smtClean="0"/>
              <a:t>29/11/2015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18FB-E40B-4CEF-93DA-67B52D01C5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8416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B9899-B8EB-4777-8868-C3E1605EF7F9}" type="datetimeFigureOut">
              <a:rPr lang="it-IT" smtClean="0"/>
              <a:t>29/11/2015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18FB-E40B-4CEF-93DA-67B52D01C5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1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B9899-B8EB-4777-8868-C3E1605EF7F9}" type="datetimeFigureOut">
              <a:rPr lang="it-IT" smtClean="0"/>
              <a:t>29/11/2015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718FB-E40B-4CEF-93DA-67B52D01C5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1670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B9899-B8EB-4777-8868-C3E1605EF7F9}" type="datetimeFigureOut">
              <a:rPr lang="it-IT" smtClean="0"/>
              <a:t>29/11/2015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718FB-E40B-4CEF-93DA-67B52D01C5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2681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oogle.it/imgres?imgurl=http://www.chiras.it/uploads/images/GalleryThumbs/3-7.jpg&amp;imgrefurl=http://www.chiras.it/&amp;h=246&amp;w=926&amp;tbnid=9gcymxC9V6SChM:&amp;docid=EEpk1gHdvs_KjM&amp;ei=d4BYVpuwLIfsPvuAkogK&amp;tbm=isch&amp;ved=0ahUKEwjbx4vy_rDJAhUHtg8KHXuABKEQMwgzKAIwA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google.it/imgres?imgurl=http://www.passionididonna.it/wp-content/uploads/2015/06/bimbi-che-si-abbracciano.jpg&amp;imgrefurl=http://www.passionididonna.it/category/salute/vivere-meglio/&amp;h=312&amp;w=464&amp;tbnid=7mq7I_hwK06HdM:&amp;docid=OtTu_l9VTZbH6M&amp;ei=foFYVvmIBoaBO9zAubgK&amp;tbm=isch&amp;ved=0ahUKEwj5v5nv_7DJAhWGwA4KHVxgDqcQMwg3KAYwBg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2" descr="Risultati immagini per mani che si incontrano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45145" y="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6367346" cy="4713811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347" y="2928785"/>
            <a:ext cx="5824654" cy="3879220"/>
          </a:xfrm>
          <a:prstGeom prst="rect">
            <a:avLst/>
          </a:prstGeom>
        </p:spPr>
      </p:pic>
      <p:sp>
        <p:nvSpPr>
          <p:cNvPr id="19" name="AutoShape 6" descr="Risultati immagini per bimbi che si abbracciano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280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>
            <a:off x="7738945" y="951572"/>
            <a:ext cx="2821257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7200" b="1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fornian FB" panose="0207040306080B030204" pitchFamily="18" charset="0"/>
              </a:rPr>
              <a:t>Streit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497545" y="4994797"/>
            <a:ext cx="55373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 smtClean="0"/>
              <a:t> </a:t>
            </a:r>
            <a:r>
              <a:rPr lang="it-IT" sz="7200" b="1" dirty="0" err="1" smtClean="0">
                <a:solidFill>
                  <a:srgbClr val="FF0000"/>
                </a:solidFill>
                <a:latin typeface="Californian FB" panose="0207040306080B030204" pitchFamily="18" charset="0"/>
              </a:rPr>
              <a:t>Versöhnung</a:t>
            </a:r>
            <a:endParaRPr lang="it-IT" sz="7200" b="1" dirty="0">
              <a:solidFill>
                <a:srgbClr val="FF0000"/>
              </a:solidFill>
              <a:latin typeface="Californian FB" panose="0207040306080B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13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>
            <a:alpha val="7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166" y="0"/>
            <a:ext cx="8953500" cy="68580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719867" y="0"/>
            <a:ext cx="912809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700" b="1" dirty="0" smtClean="0">
                <a:latin typeface="Agency FB" panose="020B0503020202020204" pitchFamily="34" charset="0"/>
              </a:rPr>
              <a:t>In allen Beziehungen ist es </a:t>
            </a:r>
            <a:r>
              <a:rPr lang="de-DE" sz="1700" b="1" dirty="0" smtClean="0">
                <a:latin typeface="Agency FB" panose="020B0503020202020204" pitchFamily="34" charset="0"/>
              </a:rPr>
              <a:t>normal, </a:t>
            </a:r>
            <a:r>
              <a:rPr lang="de-DE" sz="1700" b="1" dirty="0" smtClean="0">
                <a:latin typeface="Agency FB" panose="020B0503020202020204" pitchFamily="34" charset="0"/>
              </a:rPr>
              <a:t>Diskussionen und Streite zu haben. Jeder Mensch ist anderes und es ist nicht einfach die Verschiedenheiten zu akzeptieren.</a:t>
            </a:r>
            <a:endParaRPr lang="it-IT" sz="17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45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3579541" y="234176"/>
            <a:ext cx="4650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Die Ursachen von Streiten sind:</a:t>
            </a:r>
            <a:endParaRPr lang="it-IT" sz="28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cxnSp>
        <p:nvCxnSpPr>
          <p:cNvPr id="8" name="Connettore 2 7"/>
          <p:cNvCxnSpPr/>
          <p:nvPr/>
        </p:nvCxnSpPr>
        <p:spPr>
          <a:xfrm>
            <a:off x="6311588" y="991572"/>
            <a:ext cx="1862254" cy="1605776"/>
          </a:xfrm>
          <a:prstGeom prst="straightConnector1">
            <a:avLst/>
          </a:prstGeom>
          <a:ln w="41275" cmpd="sng">
            <a:solidFill>
              <a:schemeClr val="bg1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flipH="1">
            <a:off x="3144644" y="979534"/>
            <a:ext cx="1694988" cy="1617814"/>
          </a:xfrm>
          <a:prstGeom prst="straightConnector1">
            <a:avLst/>
          </a:prstGeom>
          <a:ln w="412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tangolo 18"/>
          <p:cNvSpPr/>
          <p:nvPr/>
        </p:nvSpPr>
        <p:spPr>
          <a:xfrm>
            <a:off x="360556" y="2831524"/>
            <a:ext cx="4244898" cy="187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0"/>
              </a:spcAft>
            </a:pPr>
            <a:r>
              <a:rPr lang="de-DE" b="1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Unverständnis: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de-DE" b="1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Hauptursache von Streiten ist das         Unverständnis. Das Unverständnis entsteht, wenn eine Person die Worte, das Verhalten und die Taten </a:t>
            </a:r>
            <a:r>
              <a:rPr lang="de-DE" b="1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 anderen missversteht</a:t>
            </a:r>
            <a:r>
              <a:rPr lang="de-DE" b="1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t-IT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6268844" y="2927180"/>
            <a:ext cx="42597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Stolz:</a:t>
            </a:r>
          </a:p>
          <a:p>
            <a:r>
              <a:rPr lang="de-DE" b="1" dirty="0" smtClean="0">
                <a:solidFill>
                  <a:schemeClr val="bg1"/>
                </a:solidFill>
              </a:rPr>
              <a:t>Noch ein Grund für Streit ist der Stolz. Oft will man nicht die eigenen Fehler zugeben und um Entschuldigung bitten.</a:t>
            </a:r>
            <a:endParaRPr lang="de-D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46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3579541" y="234176"/>
            <a:ext cx="4650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prstClr val="white"/>
                </a:solidFill>
                <a:latin typeface="Agency FB" panose="020B0503020202020204" pitchFamily="34" charset="0"/>
              </a:rPr>
              <a:t>Die Ursachen von Streiten sind:</a:t>
            </a:r>
            <a:endParaRPr lang="it-IT" sz="2800" b="1" dirty="0">
              <a:solidFill>
                <a:prstClr val="white"/>
              </a:solidFill>
              <a:latin typeface="Agency FB" panose="020B0503020202020204" pitchFamily="34" charset="0"/>
            </a:endParaRPr>
          </a:p>
        </p:txBody>
      </p:sp>
      <p:cxnSp>
        <p:nvCxnSpPr>
          <p:cNvPr id="8" name="Connettore 2 7"/>
          <p:cNvCxnSpPr/>
          <p:nvPr/>
        </p:nvCxnSpPr>
        <p:spPr>
          <a:xfrm>
            <a:off x="6311588" y="991572"/>
            <a:ext cx="1862254" cy="1605776"/>
          </a:xfrm>
          <a:prstGeom prst="straightConnector1">
            <a:avLst/>
          </a:prstGeom>
          <a:ln w="41275" cmpd="sng">
            <a:solidFill>
              <a:schemeClr val="bg1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flipH="1">
            <a:off x="3144644" y="979534"/>
            <a:ext cx="1694988" cy="1617814"/>
          </a:xfrm>
          <a:prstGeom prst="straightConnector1">
            <a:avLst/>
          </a:prstGeom>
          <a:ln w="412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/>
          <p:cNvSpPr/>
          <p:nvPr/>
        </p:nvSpPr>
        <p:spPr>
          <a:xfrm>
            <a:off x="438614" y="2831524"/>
            <a:ext cx="39995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</a:rPr>
              <a:t>	</a:t>
            </a:r>
            <a:r>
              <a:rPr lang="de-DE" b="1" dirty="0" smtClean="0">
                <a:solidFill>
                  <a:schemeClr val="bg1"/>
                </a:solidFill>
              </a:rPr>
              <a:t>Verletzung der </a:t>
            </a:r>
            <a:r>
              <a:rPr lang="de-DE" b="1" dirty="0" smtClean="0">
                <a:solidFill>
                  <a:schemeClr val="bg1"/>
                </a:solidFill>
              </a:rPr>
              <a:t>Gefühle: </a:t>
            </a:r>
          </a:p>
          <a:p>
            <a:r>
              <a:rPr lang="de-DE" b="1" dirty="0" smtClean="0">
                <a:solidFill>
                  <a:schemeClr val="bg1"/>
                </a:solidFill>
              </a:rPr>
              <a:t>Wenn ein Freund dir nicht </a:t>
            </a:r>
            <a:r>
              <a:rPr lang="de-DE" b="1" dirty="0" smtClean="0">
                <a:solidFill>
                  <a:schemeClr val="bg1"/>
                </a:solidFill>
              </a:rPr>
              <a:t>zuhört</a:t>
            </a:r>
            <a:r>
              <a:rPr lang="de-DE" b="1" dirty="0" smtClean="0">
                <a:solidFill>
                  <a:schemeClr val="bg1"/>
                </a:solidFill>
              </a:rPr>
              <a:t>, dich nicht </a:t>
            </a:r>
            <a:r>
              <a:rPr lang="de-DE" b="1" dirty="0" smtClean="0">
                <a:solidFill>
                  <a:schemeClr val="bg1"/>
                </a:solidFill>
              </a:rPr>
              <a:t>unterstützt </a:t>
            </a:r>
            <a:r>
              <a:rPr lang="de-DE" b="1" dirty="0" smtClean="0">
                <a:solidFill>
                  <a:schemeClr val="bg1"/>
                </a:solidFill>
              </a:rPr>
              <a:t>oder </a:t>
            </a:r>
            <a:r>
              <a:rPr lang="de-DE" b="1" dirty="0" smtClean="0">
                <a:solidFill>
                  <a:schemeClr val="bg1"/>
                </a:solidFill>
              </a:rPr>
              <a:t>nicht mit dir  </a:t>
            </a:r>
            <a:r>
              <a:rPr lang="de-DE" b="1" dirty="0" smtClean="0">
                <a:solidFill>
                  <a:schemeClr val="bg1"/>
                </a:solidFill>
              </a:rPr>
              <a:t>in Einfühlungsvermögen ist, </a:t>
            </a:r>
            <a:r>
              <a:rPr lang="de-DE" b="1" dirty="0" smtClean="0">
                <a:solidFill>
                  <a:schemeClr val="bg1"/>
                </a:solidFill>
              </a:rPr>
              <a:t>dann verletzt er deine </a:t>
            </a:r>
            <a:r>
              <a:rPr lang="de-DE" b="1" dirty="0" smtClean="0">
                <a:solidFill>
                  <a:schemeClr val="bg1"/>
                </a:solidFill>
              </a:rPr>
              <a:t>Gefühle.  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6265125" y="2831524"/>
            <a:ext cx="40999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	</a:t>
            </a:r>
            <a:r>
              <a:rPr lang="de-DE" b="1" dirty="0" smtClean="0">
                <a:solidFill>
                  <a:schemeClr val="bg1"/>
                </a:solidFill>
              </a:rPr>
              <a:t>Mangel an Hilfe: </a:t>
            </a:r>
          </a:p>
          <a:p>
            <a:r>
              <a:rPr lang="de-DE" b="1" dirty="0" smtClean="0">
                <a:solidFill>
                  <a:schemeClr val="bg1"/>
                </a:solidFill>
              </a:rPr>
              <a:t>Manchmal vergisst man, dass die Freundschaft ein Geben und Nehmen ist.</a:t>
            </a:r>
            <a:endParaRPr lang="de-D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73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3579541" y="234176"/>
            <a:ext cx="4650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Die Ursachen von Streiten sind:</a:t>
            </a:r>
            <a:endParaRPr lang="it-IT" sz="28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cxnSp>
        <p:nvCxnSpPr>
          <p:cNvPr id="8" name="Connettore 2 7"/>
          <p:cNvCxnSpPr/>
          <p:nvPr/>
        </p:nvCxnSpPr>
        <p:spPr>
          <a:xfrm>
            <a:off x="6311588" y="991572"/>
            <a:ext cx="1862254" cy="1605776"/>
          </a:xfrm>
          <a:prstGeom prst="straightConnector1">
            <a:avLst/>
          </a:prstGeom>
          <a:ln w="41275" cmpd="sng">
            <a:solidFill>
              <a:schemeClr val="bg1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flipH="1">
            <a:off x="3144644" y="979534"/>
            <a:ext cx="1694988" cy="1617814"/>
          </a:xfrm>
          <a:prstGeom prst="straightConnector1">
            <a:avLst/>
          </a:prstGeom>
          <a:ln w="412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ttangolo 2"/>
          <p:cNvSpPr/>
          <p:nvPr/>
        </p:nvSpPr>
        <p:spPr>
          <a:xfrm>
            <a:off x="420029" y="2884368"/>
            <a:ext cx="4653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</a:rPr>
              <a:t>	Mangel an Vertrauen:</a:t>
            </a:r>
          </a:p>
          <a:p>
            <a:r>
              <a:rPr lang="de-DE" b="1" dirty="0" smtClean="0">
                <a:solidFill>
                  <a:schemeClr val="bg1"/>
                </a:solidFill>
              </a:rPr>
              <a:t>Das Vertrauen fehlt, wenn ein Freund hinter deinem Rücken über dich redet oder </a:t>
            </a:r>
            <a:r>
              <a:rPr lang="de-DE" b="1" dirty="0">
                <a:solidFill>
                  <a:schemeClr val="bg1"/>
                </a:solidFill>
              </a:rPr>
              <a:t>anderen deine </a:t>
            </a:r>
            <a:r>
              <a:rPr lang="de-DE" b="1" dirty="0" smtClean="0">
                <a:solidFill>
                  <a:schemeClr val="bg1"/>
                </a:solidFill>
              </a:rPr>
              <a:t>Geheimnisse </a:t>
            </a:r>
            <a:r>
              <a:rPr lang="de-DE" b="1" dirty="0" smtClean="0">
                <a:solidFill>
                  <a:schemeClr val="bg1"/>
                </a:solidFill>
              </a:rPr>
              <a:t>anvertraut</a:t>
            </a:r>
            <a:r>
              <a:rPr lang="de-DE" b="1" dirty="0" smtClean="0">
                <a:solidFill>
                  <a:schemeClr val="bg1"/>
                </a:solidFill>
              </a:rPr>
              <a:t>.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6311588" y="2838877"/>
            <a:ext cx="48507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	</a:t>
            </a:r>
            <a:r>
              <a:rPr lang="de-DE" b="1" dirty="0" smtClean="0">
                <a:solidFill>
                  <a:schemeClr val="bg1"/>
                </a:solidFill>
              </a:rPr>
              <a:t>Eifersucht:</a:t>
            </a:r>
          </a:p>
          <a:p>
            <a:r>
              <a:rPr lang="de-DE" b="1" dirty="0" smtClean="0">
                <a:solidFill>
                  <a:schemeClr val="bg1"/>
                </a:solidFill>
              </a:rPr>
              <a:t>Die Eifersucht kann mit der Ankunft einer neuen Freundin oder </a:t>
            </a:r>
            <a:r>
              <a:rPr lang="de-DE" b="1" dirty="0" smtClean="0">
                <a:solidFill>
                  <a:schemeClr val="bg1"/>
                </a:solidFill>
              </a:rPr>
              <a:t>eines neuen</a:t>
            </a:r>
            <a:r>
              <a:rPr lang="de-DE" b="1" dirty="0" smtClean="0">
                <a:solidFill>
                  <a:schemeClr val="bg1"/>
                </a:solidFill>
              </a:rPr>
              <a:t> </a:t>
            </a:r>
            <a:r>
              <a:rPr lang="de-DE" b="1" dirty="0" smtClean="0">
                <a:solidFill>
                  <a:schemeClr val="bg1"/>
                </a:solidFill>
              </a:rPr>
              <a:t>Freundes entstehen. </a:t>
            </a:r>
            <a:endParaRPr lang="de-D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42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3579541" y="234176"/>
            <a:ext cx="4650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Die Ursachen von Streiten sind:</a:t>
            </a:r>
            <a:endParaRPr lang="it-IT" sz="28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cxnSp>
        <p:nvCxnSpPr>
          <p:cNvPr id="8" name="Connettore 2 7"/>
          <p:cNvCxnSpPr/>
          <p:nvPr/>
        </p:nvCxnSpPr>
        <p:spPr>
          <a:xfrm>
            <a:off x="6311588" y="991572"/>
            <a:ext cx="1862254" cy="1605776"/>
          </a:xfrm>
          <a:prstGeom prst="straightConnector1">
            <a:avLst/>
          </a:prstGeom>
          <a:ln w="41275" cmpd="sng">
            <a:solidFill>
              <a:schemeClr val="bg1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flipH="1">
            <a:off x="3144644" y="979534"/>
            <a:ext cx="1694988" cy="1617814"/>
          </a:xfrm>
          <a:prstGeom prst="straightConnector1">
            <a:avLst/>
          </a:prstGeom>
          <a:ln w="412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ttangolo 2"/>
          <p:cNvSpPr/>
          <p:nvPr/>
        </p:nvSpPr>
        <p:spPr>
          <a:xfrm>
            <a:off x="951571" y="2819486"/>
            <a:ext cx="37988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</a:rPr>
              <a:t>	Nervosität:</a:t>
            </a:r>
          </a:p>
          <a:p>
            <a:r>
              <a:rPr lang="de-DE" b="1" dirty="0" smtClean="0">
                <a:solidFill>
                  <a:schemeClr val="bg1"/>
                </a:solidFill>
              </a:rPr>
              <a:t>Wenn eine Person nervös ist, lässt sie ihre Probleme und ihre Nervosität an die anderen aus.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6311588" y="2828834"/>
            <a:ext cx="45831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	</a:t>
            </a:r>
            <a:r>
              <a:rPr lang="de-DE" b="1" dirty="0" smtClean="0">
                <a:solidFill>
                  <a:schemeClr val="bg1"/>
                </a:solidFill>
              </a:rPr>
              <a:t>Mangel an Aufrichtigkeit:  </a:t>
            </a:r>
          </a:p>
          <a:p>
            <a:r>
              <a:rPr lang="de-DE" b="1" dirty="0" smtClean="0">
                <a:solidFill>
                  <a:schemeClr val="bg1"/>
                </a:solidFill>
              </a:rPr>
              <a:t>Eine Person ist nicht transparent, wenn sie ihre eigenen Gedanken verheimlicht und somit verletzt </a:t>
            </a:r>
            <a:r>
              <a:rPr lang="de-DE" b="1" dirty="0" smtClean="0">
                <a:solidFill>
                  <a:schemeClr val="bg1"/>
                </a:solidFill>
              </a:rPr>
              <a:t>er seine </a:t>
            </a:r>
            <a:r>
              <a:rPr lang="de-DE" b="1" dirty="0" smtClean="0">
                <a:solidFill>
                  <a:schemeClr val="bg1"/>
                </a:solidFill>
              </a:rPr>
              <a:t>Freunde.</a:t>
            </a:r>
            <a:endParaRPr lang="de-D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80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61</TotalTime>
  <Words>107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3" baseType="lpstr">
      <vt:lpstr>Agency FB</vt:lpstr>
      <vt:lpstr>Arial</vt:lpstr>
      <vt:lpstr>Calibri</vt:lpstr>
      <vt:lpstr>Calibri Light</vt:lpstr>
      <vt:lpstr>Californian FB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Antonino Renna</dc:creator>
  <cp:lastModifiedBy>ALC</cp:lastModifiedBy>
  <cp:revision>12</cp:revision>
  <dcterms:created xsi:type="dcterms:W3CDTF">2015-11-27T15:55:30Z</dcterms:created>
  <dcterms:modified xsi:type="dcterms:W3CDTF">2015-11-29T10:37:52Z</dcterms:modified>
</cp:coreProperties>
</file>